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324" r:id="rId3"/>
    <p:sldId id="325" r:id="rId4"/>
    <p:sldId id="327" r:id="rId5"/>
    <p:sldId id="326" r:id="rId6"/>
    <p:sldId id="283" r:id="rId7"/>
    <p:sldId id="328" r:id="rId8"/>
    <p:sldId id="257" r:id="rId9"/>
    <p:sldId id="329" r:id="rId10"/>
    <p:sldId id="330" r:id="rId11"/>
    <p:sldId id="268" r:id="rId12"/>
    <p:sldId id="331" r:id="rId13"/>
    <p:sldId id="332" r:id="rId14"/>
    <p:sldId id="333" r:id="rId15"/>
    <p:sldId id="264" r:id="rId16"/>
    <p:sldId id="334" r:id="rId17"/>
    <p:sldId id="335" r:id="rId18"/>
    <p:sldId id="289" r:id="rId19"/>
    <p:sldId id="336" r:id="rId20"/>
    <p:sldId id="337" r:id="rId21"/>
    <p:sldId id="338" r:id="rId22"/>
    <p:sldId id="339" r:id="rId23"/>
    <p:sldId id="266" r:id="rId24"/>
    <p:sldId id="340" r:id="rId25"/>
    <p:sldId id="347" r:id="rId26"/>
    <p:sldId id="272" r:id="rId27"/>
    <p:sldId id="341" r:id="rId28"/>
    <p:sldId id="274" r:id="rId29"/>
    <p:sldId id="342" r:id="rId30"/>
    <p:sldId id="276" r:id="rId31"/>
    <p:sldId id="343" r:id="rId32"/>
    <p:sldId id="278" r:id="rId33"/>
    <p:sldId id="345" r:id="rId34"/>
    <p:sldId id="346" r:id="rId35"/>
    <p:sldId id="344" r:id="rId36"/>
    <p:sldId id="323" r:id="rId37"/>
    <p:sldId id="262" r:id="rId3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>
        <p:scale>
          <a:sx n="100" d="100"/>
          <a:sy n="100" d="100"/>
        </p:scale>
        <p:origin x="-294" y="7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52914F08-4681-48AC-9A0A-4C5DAA098AB8}" type="datetimeFigureOut">
              <a:rPr lang="en-US"/>
              <a:pPr>
                <a:defRPr/>
              </a:pPr>
              <a:t>12/9/2009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DE28B853-B647-4D0B-A7E0-CEC883E1FC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Sometimes this element is the most difficult for teachers to address in the classroom.  </a:t>
            </a:r>
          </a:p>
          <a:p>
            <a:pPr>
              <a:spcBef>
                <a:spcPct val="0"/>
              </a:spcBef>
            </a:pPr>
            <a:r>
              <a:rPr lang="en-US" smtClean="0"/>
              <a:t>Some teachers feel that this is not their responsibility to teach students to be informed, careful consumers.</a:t>
            </a:r>
          </a:p>
          <a:p>
            <a:pPr>
              <a:spcBef>
                <a:spcPct val="0"/>
              </a:spcBef>
            </a:pPr>
            <a:r>
              <a:rPr lang="en-US" smtClean="0"/>
              <a:t>Because online purchasing is becoming the norm, students should be taught to understand this process.  Anyone who is actively working, playing, or purchasing items online is a member not only of a digital community but of an economic community as well.    Students need to understand that their actrions online can folow them throughout their life ( running up credit card debt).  </a:t>
            </a:r>
          </a:p>
          <a:p>
            <a:pPr>
              <a:spcBef>
                <a:spcPct val="0"/>
              </a:spcBef>
            </a:pPr>
            <a:endParaRPr lang="en-US" smtClean="0"/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7549CB7-E03C-4843-B9A9-3EBA02327A14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1CEDFF-FF31-4856-93B4-82CD0BA1DB35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DBF478C-A1E4-43B0-B2E7-A117CCABA32F}" type="datetime1">
              <a:rPr lang="en-US"/>
              <a:pPr>
                <a:defRPr/>
              </a:pPr>
              <a:t>12/9/2009</a:t>
            </a:fld>
            <a:endParaRPr 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DB8C8FB-DD2A-4B91-B3DD-D8DB36D2ED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92FB9-743E-45AC-B1CB-AC6DB13F9B59}" type="datetime1">
              <a:rPr lang="en-US"/>
              <a:pPr>
                <a:defRPr/>
              </a:pPr>
              <a:t>12/9/2009</a:t>
            </a:fld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B93F0-2792-4FD2-B4E7-B1F0A9A28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A37BB-4CE4-4613-ABEB-33D18D9346BE}" type="datetime1">
              <a:rPr lang="en-US"/>
              <a:pPr>
                <a:defRPr/>
              </a:pPr>
              <a:t>12/9/2009</a:t>
            </a:fld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27C08-F54A-4DC7-901F-9CC5875008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>
            <a:noFill/>
            <a:miter lim="800000"/>
            <a:headEnd/>
            <a:tailEnd/>
          </a:ln>
          <a:effectLst>
            <a:outerShdw dist="12900" dir="5400000" algn="tl" rotWithShape="0">
              <a:srgbClr val="808080">
                <a:alpha val="7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Rockwel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30CB8B-BEC4-4370-8959-7A5B76A42FCE}" type="datetime1">
              <a:rPr lang="en-US"/>
              <a:pPr>
                <a:defRPr/>
              </a:pPr>
              <a:t>12/9/2009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279234-151B-4092-9C95-3B9FD99BEE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>
            <a:noFill/>
            <a:miter lim="800000"/>
            <a:headEnd/>
            <a:tailEnd/>
          </a:ln>
          <a:effectLst>
            <a:outerShdw dist="12900" dir="5400000" algn="tl" rotWithShape="0">
              <a:srgbClr val="808080">
                <a:alpha val="7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Rockwel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9A44BC3-E042-4FE2-BAEC-FE35D27DF8A6}" type="datetime1">
              <a:rPr lang="en-US"/>
              <a:pPr>
                <a:defRPr/>
              </a:pPr>
              <a:t>12/9/2009</a:t>
            </a:fld>
            <a:endParaRPr 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91AEC21-5A37-4130-9336-3D8DE545CA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>
            <a:noFill/>
            <a:miter lim="800000"/>
            <a:headEnd/>
            <a:tailEnd/>
          </a:ln>
          <a:effectLst>
            <a:outerShdw dist="12900" dir="5400000" algn="tl" rotWithShape="0">
              <a:srgbClr val="808080">
                <a:alpha val="7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Rockwel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CAB6F57-709F-467D-A297-9D59744DB6F0}" type="datetime1">
              <a:rPr lang="en-US"/>
              <a:pPr>
                <a:defRPr/>
              </a:pPr>
              <a:t>12/9/2009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725BA26-686D-4B52-9D7F-E51AA39BC8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>
            <a:noFill/>
            <a:miter lim="800000"/>
            <a:headEnd/>
            <a:tailEnd/>
          </a:ln>
          <a:effectLst>
            <a:outerShdw dist="12900" dir="5400000" algn="tl" rotWithShape="0">
              <a:srgbClr val="808080">
                <a:alpha val="75000"/>
              </a:srgbClr>
            </a:outerShdw>
          </a:effectLst>
        </p:spPr>
        <p:txBody>
          <a:bodyPr anchor="b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Rockwell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>
            <a:noFill/>
            <a:miter lim="800000"/>
            <a:headEnd/>
            <a:tailEnd/>
          </a:ln>
          <a:effectLst>
            <a:outerShdw dist="12900" dir="5400000" algn="tl" rotWithShape="0">
              <a:srgbClr val="808080">
                <a:alpha val="75000"/>
              </a:srgbClr>
            </a:outerShdw>
          </a:effectLst>
        </p:spPr>
        <p:txBody>
          <a:bodyPr anchor="b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Rockwel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21F8CE9-ED50-498C-8DA2-1AF8A6053135}" type="datetime1">
              <a:rPr lang="en-US"/>
              <a:pPr>
                <a:defRPr/>
              </a:pPr>
              <a:t>12/9/2009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80F740-7DC0-4242-818E-7111258B2C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>
            <a:noFill/>
            <a:miter lim="800000"/>
            <a:headEnd/>
            <a:tailEnd/>
          </a:ln>
          <a:effectLst>
            <a:outerShdw dist="12900" dir="5400000" algn="tl" rotWithShape="0">
              <a:srgbClr val="808080">
                <a:alpha val="7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Rockwel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6E9A0A0-916D-4363-8751-0CD4FD9F1BFE}" type="datetime1">
              <a:rPr lang="en-US"/>
              <a:pPr>
                <a:defRPr/>
              </a:pPr>
              <a:t>12/9/2009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30B38D1-4644-44EC-9DE1-64E5863211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9A378-86C7-4AF2-8C05-2E55D190D66B}" type="datetime1">
              <a:rPr lang="en-US"/>
              <a:pPr>
                <a:defRPr/>
              </a:pPr>
              <a:t>12/9/2009</a:t>
            </a:fld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46608-4B3C-43D1-AE38-E6FB337930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>
            <a:noFill/>
            <a:miter lim="800000"/>
            <a:headEnd/>
            <a:tailEnd/>
          </a:ln>
          <a:effectLst>
            <a:outerShdw dist="12900" dir="5400000" algn="tl" rotWithShape="0">
              <a:srgbClr val="808080">
                <a:alpha val="7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Rockwel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6BF542-E895-49E4-B23F-8511EBA195BE}" type="datetime1">
              <a:rPr lang="en-US"/>
              <a:pPr>
                <a:defRPr/>
              </a:pPr>
              <a:t>12/9/2009</a:t>
            </a:fld>
            <a:endParaRPr lang="en-US"/>
          </a:p>
        </p:txBody>
      </p:sp>
      <p:sp>
        <p:nvSpPr>
          <p:cNvPr id="7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BE4458-D417-4625-B7DA-DC26089E43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74CA27-487E-4C7B-9AAF-5E96A6C4EFF1}" type="datetime1">
              <a:rPr lang="en-US"/>
              <a:pPr>
                <a:defRPr/>
              </a:pPr>
              <a:t>12/9/2009</a:t>
            </a:fld>
            <a:endParaRPr 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B0945B-8F39-464C-9A9E-46EC4B133B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300" smtClean="0">
                <a:solidFill>
                  <a:srgbClr val="B9BBB2"/>
                </a:solidFill>
                <a:latin typeface="Rockwel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300" smtClean="0">
                <a:solidFill>
                  <a:srgbClr val="B9BBB2"/>
                </a:solidFill>
                <a:latin typeface="Rockwell" charset="0"/>
              </a:defRPr>
            </a:lvl1pPr>
          </a:lstStyle>
          <a:p>
            <a:pPr>
              <a:defRPr/>
            </a:pPr>
            <a:fld id="{920ADB90-33B4-4C00-A76A-9104B499672E}" type="datetime1">
              <a:rPr lang="en-US"/>
              <a:pPr>
                <a:defRPr/>
              </a:pPr>
              <a:t>12/9/2009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 smtClean="0">
                <a:solidFill>
                  <a:srgbClr val="DFE0D4"/>
                </a:solidFill>
                <a:latin typeface="Rockwell" charset="0"/>
              </a:defRPr>
            </a:lvl1pPr>
          </a:lstStyle>
          <a:p>
            <a:pPr>
              <a:defRPr/>
            </a:pPr>
            <a:fld id="{481A8585-5697-42DD-85AB-5DD977882F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3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87" r:id="rId7"/>
    <p:sldLayoutId id="2147483696" r:id="rId8"/>
    <p:sldLayoutId id="2147483697" r:id="rId9"/>
    <p:sldLayoutId id="2147483688" r:id="rId10"/>
    <p:sldLayoutId id="2147483689" r:id="rId11"/>
  </p:sldLayoutIdLst>
  <p:txStyles>
    <p:titleStyle>
      <a:lvl1pPr marL="53975" indent="-53975" algn="r" rtl="0" eaLnBrk="0" fontAlgn="base" hangingPunct="0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ＭＳ Ｐゴシック" charset="-128"/>
          <a:cs typeface="+mj-cs"/>
        </a:defRPr>
      </a:lvl1pPr>
      <a:lvl2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charset="0"/>
          <a:ea typeface="ＭＳ Ｐゴシック" charset="-128"/>
        </a:defRPr>
      </a:lvl2pPr>
      <a:lvl3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charset="0"/>
          <a:ea typeface="ＭＳ Ｐゴシック" charset="-128"/>
        </a:defRPr>
      </a:lvl3pPr>
      <a:lvl4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charset="0"/>
          <a:ea typeface="ＭＳ Ｐゴシック" charset="-128"/>
        </a:defRPr>
      </a:lvl4pPr>
      <a:lvl5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charset="0"/>
          <a:ea typeface="ＭＳ Ｐゴシック" charset="-128"/>
        </a:defRPr>
      </a:lvl5pPr>
      <a:lvl6pPr marL="5111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charset="0"/>
          <a:ea typeface="ＭＳ Ｐゴシック" charset="-128"/>
        </a:defRPr>
      </a:lvl6pPr>
      <a:lvl7pPr marL="9683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charset="0"/>
          <a:ea typeface="ＭＳ Ｐゴシック" charset="-128"/>
        </a:defRPr>
      </a:lvl7pPr>
      <a:lvl8pPr marL="14255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charset="0"/>
          <a:ea typeface="ＭＳ Ｐゴシック" charset="-128"/>
        </a:defRPr>
      </a:lvl8pPr>
      <a:lvl9pPr marL="18827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charset="0"/>
          <a:ea typeface="ＭＳ Ｐゴシック" charset="-128"/>
        </a:defRPr>
      </a:lvl9pPr>
    </p:titleStyle>
    <p:bodyStyle>
      <a:lvl1pPr marL="292100" indent="-292100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charset="2"/>
        <a:buChar char=""/>
        <a:defRPr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39763" indent="-228600" algn="l" rtl="0" eaLnBrk="0" fontAlgn="base" hangingPunct="0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822325" indent="-190500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charset="2"/>
        <a:buChar char=""/>
        <a:defRPr sz="23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004888" indent="-182563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charset="2"/>
        <a:buChar char="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1187450" indent="-182563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charset="2"/>
        <a:buChar char=""/>
        <a:defRPr sz="19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eis.ucla.edu/faculty/chu/digdiv" TargetMode="External"/><Relationship Id="rId2" Type="http://schemas.openxmlformats.org/officeDocument/2006/relationships/hyperlink" Target="http://www.pbs.org/teachersource/learning.now/digital_divid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d.gov/Technology/digdiv.html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foworld.com/article.05/11/22/HNonlineshoppers_1.html" TargetMode="External"/><Relationship Id="rId2" Type="http://schemas.openxmlformats.org/officeDocument/2006/relationships/hyperlink" Target="http://www.besafeonline.org/English/shopping_online.html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ewinternet.org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ialit.org/bp_mlk.html" TargetMode="External"/><Relationship Id="rId2" Type="http://schemas.openxmlformats.org/officeDocument/2006/relationships/hyperlink" Target="http://www.centerdigitaled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reneehobbs.org/renee&#8217;s%20Web%20site/Publications/final%20seven%20great%20debates.htm" TargetMode="External"/><Relationship Id="rId4" Type="http://schemas.openxmlformats.org/officeDocument/2006/relationships/hyperlink" Target="http://www.cosn.org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i.uniuc.edu/library/computerlit/scenerios.html" TargetMode="External"/><Relationship Id="rId2" Type="http://schemas.openxmlformats.org/officeDocument/2006/relationships/hyperlink" Target="http://www.mcrel.org/topics/topics.asp?topicsid=5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d.gov/about/offices/list/os/technology/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csriu.org/about" TargetMode="External"/><Relationship Id="rId2" Type="http://schemas.openxmlformats.org/officeDocument/2006/relationships/hyperlink" Target="http://www.edu-cyberpg.com/School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uni.uiuc.edu/~dstone/educatorsguide.html" TargetMode="External"/><Relationship Id="rId4" Type="http://schemas.openxmlformats.org/officeDocument/2006/relationships/hyperlink" Target="http://www.media-awareness.org/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sd.org/digitalcitizens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en-US" sz="67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a typeface="+mj-ea"/>
              </a:rPr>
              <a:t>Digital Citizenship</a:t>
            </a:r>
            <a:endParaRPr lang="en-US" sz="6700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a typeface="+mj-ea"/>
            </a:endParaRPr>
          </a:p>
        </p:txBody>
      </p:sp>
      <p:sp>
        <p:nvSpPr>
          <p:cNvPr id="10243" name="Subtitle 2"/>
          <p:cNvSpPr>
            <a:spLocks noGrp="1"/>
          </p:cNvSpPr>
          <p:nvPr>
            <p:ph type="subTitle" idx="1"/>
          </p:nvPr>
        </p:nvSpPr>
        <p:spPr>
          <a:xfrm>
            <a:off x="1524000" y="2819400"/>
            <a:ext cx="7169150" cy="35052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4800" smtClean="0"/>
              <a:t>Nine Elements</a:t>
            </a:r>
          </a:p>
          <a:p>
            <a:pPr eaLnBrk="1" hangingPunct="1">
              <a:spcBef>
                <a:spcPct val="0"/>
              </a:spcBef>
            </a:pPr>
            <a:r>
              <a:rPr lang="en-US" sz="2400" i="1" smtClean="0"/>
              <a:t>Digital Citizenship – an overview</a:t>
            </a:r>
          </a:p>
          <a:p>
            <a:pPr eaLnBrk="1" hangingPunct="1">
              <a:spcBef>
                <a:spcPct val="0"/>
              </a:spcBef>
            </a:pPr>
            <a:endParaRPr lang="en-US" sz="1800" smtClean="0"/>
          </a:p>
          <a:p>
            <a:pPr eaLnBrk="1" hangingPunct="1">
              <a:spcBef>
                <a:spcPct val="0"/>
              </a:spcBef>
            </a:pPr>
            <a:endParaRPr lang="en-US" sz="1800" smtClean="0"/>
          </a:p>
          <a:p>
            <a:pPr eaLnBrk="1" hangingPunct="1">
              <a:spcBef>
                <a:spcPct val="0"/>
              </a:spcBef>
            </a:pPr>
            <a:endParaRPr lang="en-US" sz="1800" smtClean="0"/>
          </a:p>
          <a:p>
            <a:pPr eaLnBrk="1" hangingPunct="1">
              <a:spcBef>
                <a:spcPct val="0"/>
              </a:spcBef>
            </a:pPr>
            <a:r>
              <a:rPr lang="en-US" sz="1800" smtClean="0"/>
              <a:t>Permission for use and  modification granted by Sharyn Mehner, Instructional Technology Coordinator</a:t>
            </a:r>
          </a:p>
          <a:p>
            <a:pPr eaLnBrk="1" hangingPunct="1">
              <a:spcBef>
                <a:spcPct val="0"/>
              </a:spcBef>
            </a:pPr>
            <a:endParaRPr lang="en-US" sz="1800" smtClean="0"/>
          </a:p>
          <a:p>
            <a:pPr eaLnBrk="1" hangingPunct="1">
              <a:spcBef>
                <a:spcPct val="0"/>
              </a:spcBef>
            </a:pPr>
            <a:r>
              <a:rPr lang="en-US" sz="1800" smtClean="0"/>
              <a:t>Modified December 8</a:t>
            </a:r>
            <a:r>
              <a:rPr lang="en-US" sz="1800" baseline="30000" smtClean="0"/>
              <a:t>th</a:t>
            </a:r>
            <a:r>
              <a:rPr lang="en-US" sz="1800" smtClean="0"/>
              <a:t> 2009 by Michelle Khatib</a:t>
            </a:r>
          </a:p>
          <a:p>
            <a:pPr eaLnBrk="1" hangingPunct="1">
              <a:spcBef>
                <a:spcPct val="0"/>
              </a:spcBef>
            </a:pPr>
            <a:r>
              <a:rPr lang="en-US" sz="1800" smtClean="0"/>
              <a:t>Director of Educational Technology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Web resources for Digital Access</a:t>
            </a:r>
          </a:p>
          <a:p>
            <a:pPr lvl="1" eaLnBrk="1" hangingPunct="1"/>
            <a:r>
              <a:rPr lang="en-US" smtClean="0"/>
              <a:t>Public Broadcasting report on the Digital Divide</a:t>
            </a:r>
          </a:p>
          <a:p>
            <a:pPr lvl="1" eaLnBrk="1" hangingPunct="1">
              <a:buFontTx/>
              <a:buNone/>
            </a:pPr>
            <a:r>
              <a:rPr lang="en-US" smtClean="0">
                <a:hlinkClick r:id="rId2"/>
              </a:rPr>
              <a:t>www.pbs.org/teachersource/learning.now/digital_divide</a:t>
            </a:r>
            <a:endParaRPr lang="en-US" smtClean="0"/>
          </a:p>
          <a:p>
            <a:pPr lvl="1" eaLnBrk="1" hangingPunct="1"/>
            <a:endParaRPr lang="en-US" smtClean="0"/>
          </a:p>
          <a:p>
            <a:pPr lvl="1" eaLnBrk="1" hangingPunct="1"/>
            <a:r>
              <a:rPr lang="en-US" smtClean="0"/>
              <a:t>UCLA’s the Digital Divide: a Resource List:</a:t>
            </a:r>
          </a:p>
          <a:p>
            <a:pPr lvl="1" eaLnBrk="1" hangingPunct="1">
              <a:buFontTx/>
              <a:buNone/>
            </a:pPr>
            <a:r>
              <a:rPr lang="en-US" smtClean="0">
                <a:hlinkClick r:id="rId3"/>
              </a:rPr>
              <a:t>www.gseis.ucla.edu/faculty/chu/digdiv</a:t>
            </a:r>
            <a:endParaRPr lang="en-US" smtClean="0"/>
          </a:p>
          <a:p>
            <a:pPr lvl="1" eaLnBrk="1" hangingPunct="1"/>
            <a:endParaRPr lang="en-US" smtClean="0"/>
          </a:p>
          <a:p>
            <a:pPr lvl="1" eaLnBrk="1" hangingPunct="1"/>
            <a:r>
              <a:rPr lang="en-US" smtClean="0"/>
              <a:t>U.S. Department of Education Reports on the Digital Divide:</a:t>
            </a:r>
          </a:p>
          <a:p>
            <a:pPr lvl="1" eaLnBrk="1" hangingPunct="1">
              <a:buFontTx/>
              <a:buNone/>
            </a:pPr>
            <a:r>
              <a:rPr lang="en-US" smtClean="0">
                <a:hlinkClick r:id="rId4"/>
              </a:rPr>
              <a:t>www.ed.gov/Technology/digdiv.html</a:t>
            </a:r>
            <a:endParaRPr lang="en-US" smtClean="0"/>
          </a:p>
          <a:p>
            <a:pPr lvl="1" eaLnBrk="1" hangingPunct="1">
              <a:buFontTx/>
              <a:buNone/>
            </a:pPr>
            <a:endParaRPr lang="en-US" smtClean="0"/>
          </a:p>
          <a:p>
            <a:pPr lvl="1" eaLnBrk="1" hangingPunct="1">
              <a:buFontTx/>
              <a:buNone/>
            </a:pPr>
            <a:endParaRPr lang="en-US" smtClean="0"/>
          </a:p>
          <a:p>
            <a:pPr lvl="1" eaLnBrk="1" hangingPunct="1"/>
            <a:endParaRPr lang="en-US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Digital Access Issues </a:t>
            </a:r>
            <a:r>
              <a:rPr lang="en-US" sz="1600" dirty="0" smtClean="0"/>
              <a:t>continued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3136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a typeface="+mj-ea"/>
              </a:rPr>
              <a:t>Digital Commerce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a typeface="+mj-e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-381000"/>
            <a:ext cx="1371600" cy="2514600"/>
          </a:xfrm>
          <a:prstGeom prst="rect">
            <a:avLst/>
          </a:prstGeom>
        </p:spPr>
        <p:txBody>
          <a:bodyPr anchor="b">
            <a:normAutofit fontScale="9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algn="r" defTabSz="914400" fontAlgn="auto">
              <a:spcAft>
                <a:spcPts val="0"/>
              </a:spcAft>
              <a:defRPr/>
            </a:pPr>
            <a:r>
              <a:rPr lang="en-US" sz="19000" b="1" i="1" dirty="0">
                <a:solidFill>
                  <a:schemeClr val="tx2">
                    <a:tint val="100000"/>
                    <a:shade val="90000"/>
                    <a:satMod val="250000"/>
                    <a:alpha val="77000"/>
                  </a:schemeClr>
                </a:solidFill>
                <a:effectLst>
                  <a:glow rad="38100">
                    <a:schemeClr val="accent4">
                      <a:alpha val="36000"/>
                    </a:schemeClr>
                  </a:glow>
                  <a:outerShdw blurRad="38100" dist="25527" dir="5400000" algn="tl" rotWithShape="0">
                    <a:srgbClr val="000000">
                      <a:satMod val="180000"/>
                      <a:alpha val="75000"/>
                    </a:srgbClr>
                  </a:outerShdw>
                  <a:reflection stA="18000" endPos="43000" dist="12700" dir="5400000" sy="-100000" algn="bl" rotWithShape="0"/>
                </a:effectLst>
                <a:latin typeface="Rockwell"/>
                <a:ea typeface="+mj-ea"/>
                <a:cs typeface="+mj-cs"/>
              </a:rPr>
              <a:t>2</a:t>
            </a:r>
          </a:p>
        </p:txBody>
      </p:sp>
      <p:sp>
        <p:nvSpPr>
          <p:cNvPr id="20484" name="Rectangle 6"/>
          <p:cNvSpPr>
            <a:spLocks noChangeArrowheads="1"/>
          </p:cNvSpPr>
          <p:nvPr/>
        </p:nvSpPr>
        <p:spPr bwMode="auto">
          <a:xfrm>
            <a:off x="457200" y="5818188"/>
            <a:ext cx="8229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i="1">
                <a:latin typeface="Rockwell" charset="0"/>
              </a:rPr>
              <a:t>$$ buying and selling online $$</a:t>
            </a:r>
          </a:p>
        </p:txBody>
      </p:sp>
      <p:pic>
        <p:nvPicPr>
          <p:cNvPr id="20485" name="Content Placeholder 5" descr="iStock_000005852527XSmall.jpg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311525" y="1600200"/>
            <a:ext cx="4918075" cy="3657600"/>
          </a:xfrm>
        </p:spPr>
      </p:pic>
      <p:sp>
        <p:nvSpPr>
          <p:cNvPr id="10" name="TextBox 9"/>
          <p:cNvSpPr txBox="1"/>
          <p:nvPr/>
        </p:nvSpPr>
        <p:spPr>
          <a:xfrm>
            <a:off x="1828800" y="2133600"/>
            <a:ext cx="17804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/>
              <a:t>EBAY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09224" y="2964597"/>
            <a:ext cx="18580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iTunes</a:t>
            </a:r>
            <a:endParaRPr lang="en-US" sz="4400" dirty="0"/>
          </a:p>
        </p:txBody>
      </p:sp>
      <p:sp>
        <p:nvSpPr>
          <p:cNvPr id="13" name="TextBox 12"/>
          <p:cNvSpPr txBox="1"/>
          <p:nvPr/>
        </p:nvSpPr>
        <p:spPr>
          <a:xfrm>
            <a:off x="606350" y="3741003"/>
            <a:ext cx="24449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/>
              <a:t>Amazon</a:t>
            </a:r>
            <a:endParaRPr lang="en-US" sz="4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Online purchasing has become an important factor in student’s lives.</a:t>
            </a:r>
          </a:p>
          <a:p>
            <a:pPr eaLnBrk="1" hangingPunct="1"/>
            <a:r>
              <a:rPr lang="en-US" smtClean="0"/>
              <a:t>Students (GEN Y) ages 8-24 now spend $196 billion per year online.  </a:t>
            </a:r>
            <a:r>
              <a:rPr lang="en-US" sz="1800" smtClean="0"/>
              <a:t>(Shop.org, 2006)</a:t>
            </a:r>
          </a:p>
          <a:p>
            <a:pPr eaLnBrk="1" hangingPunct="1"/>
            <a:r>
              <a:rPr lang="en-US" smtClean="0"/>
              <a:t>Students often buy online without understanding the consequences.</a:t>
            </a:r>
          </a:p>
          <a:p>
            <a:pPr lvl="1" eaLnBrk="1" hangingPunct="1"/>
            <a:r>
              <a:rPr lang="en-US" smtClean="0"/>
              <a:t>- Scams, identity theft, viruses, spyware…</a:t>
            </a:r>
          </a:p>
          <a:p>
            <a:pPr lvl="1" eaLnBrk="1" hangingPunct="1"/>
            <a:r>
              <a:rPr lang="en-US" smtClean="0"/>
              <a:t>- Protecting Privacy (credit card info, bank numbers, or personal data to insecure sites.)</a:t>
            </a:r>
          </a:p>
          <a:p>
            <a:pPr lvl="1"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Digital Commerce </a:t>
            </a:r>
            <a:br>
              <a:rPr lang="en-US" dirty="0" smtClean="0"/>
            </a:br>
            <a:r>
              <a:rPr lang="en-US" sz="1200" dirty="0" smtClean="0"/>
              <a:t>Definition: The buying and selling of goods online.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Online buying through commercial sites, auction sites, and other Internet locations.</a:t>
            </a:r>
          </a:p>
          <a:p>
            <a:pPr eaLnBrk="1" hangingPunct="1"/>
            <a:r>
              <a:rPr lang="en-US" smtClean="0"/>
              <a:t>Online selling</a:t>
            </a:r>
          </a:p>
          <a:p>
            <a:pPr eaLnBrk="1" hangingPunct="1"/>
            <a:r>
              <a:rPr lang="en-US" smtClean="0"/>
              <a:t>Media subscriptions and purchases made through media software such as iTunes.</a:t>
            </a:r>
          </a:p>
          <a:p>
            <a:pPr eaLnBrk="1" hangingPunct="1"/>
            <a:r>
              <a:rPr lang="en-US" smtClean="0"/>
              <a:t>Buying and selling “virtual merchandise”for online games.</a:t>
            </a:r>
          </a:p>
          <a:p>
            <a:pPr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Digital </a:t>
            </a:r>
            <a:r>
              <a:rPr lang="en-US" smtClean="0"/>
              <a:t>Commerce Continued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 Safe Online: Shopping Online</a:t>
            </a:r>
          </a:p>
          <a:p>
            <a:pPr lvl="1" eaLnBrk="1" hangingPunct="1"/>
            <a:r>
              <a:rPr lang="en-US" smtClean="0">
                <a:hlinkClick r:id="rId2"/>
              </a:rPr>
              <a:t>www.besafeonline.org/English/shopping_online.html</a:t>
            </a:r>
            <a:endParaRPr lang="en-US" smtClean="0"/>
          </a:p>
          <a:p>
            <a:pPr eaLnBrk="1" hangingPunct="1"/>
            <a:r>
              <a:rPr lang="en-US" smtClean="0"/>
              <a:t>InfoWorld Article Concerning Online Shopping:</a:t>
            </a:r>
          </a:p>
          <a:p>
            <a:pPr lvl="1" eaLnBrk="1" hangingPunct="1"/>
            <a:r>
              <a:rPr lang="en-US" smtClean="0">
                <a:hlinkClick r:id="rId3"/>
              </a:rPr>
              <a:t>www.infoworld.com/article.05/11/22/HNonlineshoppers_1.html</a:t>
            </a:r>
            <a:endParaRPr lang="en-US" smtClean="0"/>
          </a:p>
          <a:p>
            <a:pPr lvl="1"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Digital Commerce Web Resources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a typeface="+mj-ea"/>
              </a:rPr>
              <a:t>Digital Communication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a typeface="+mj-e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" y="-609600"/>
            <a:ext cx="1371600" cy="2514600"/>
          </a:xfrm>
          <a:prstGeom prst="rect">
            <a:avLst/>
          </a:prstGeom>
        </p:spPr>
        <p:txBody>
          <a:bodyPr anchor="b">
            <a:normAutofit fontScale="9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algn="r" defTabSz="914400" fontAlgn="auto">
              <a:spcAft>
                <a:spcPts val="0"/>
              </a:spcAft>
              <a:defRPr/>
            </a:pPr>
            <a:r>
              <a:rPr lang="en-US" sz="19000" b="1" i="1" dirty="0">
                <a:solidFill>
                  <a:schemeClr val="tx2">
                    <a:tint val="100000"/>
                    <a:shade val="90000"/>
                    <a:satMod val="250000"/>
                    <a:alpha val="77000"/>
                  </a:schemeClr>
                </a:solidFill>
                <a:effectLst>
                  <a:glow rad="38100">
                    <a:schemeClr val="accent4">
                      <a:alpha val="36000"/>
                    </a:schemeClr>
                  </a:glow>
                  <a:outerShdw blurRad="38100" dist="25527" dir="5400000" algn="tl" rotWithShape="0">
                    <a:srgbClr val="000000">
                      <a:satMod val="180000"/>
                      <a:alpha val="75000"/>
                    </a:srgbClr>
                  </a:outerShdw>
                  <a:reflection stA="18000" endPos="43000" dist="12700" dir="5400000" sy="-100000" algn="bl" rotWithShape="0"/>
                </a:effectLst>
                <a:latin typeface="Rockwell"/>
                <a:ea typeface="+mj-ea"/>
                <a:cs typeface="+mj-cs"/>
              </a:rPr>
              <a:t>3</a:t>
            </a:r>
          </a:p>
        </p:txBody>
      </p:sp>
      <p:sp>
        <p:nvSpPr>
          <p:cNvPr id="24580" name="Rectangle 6"/>
          <p:cNvSpPr>
            <a:spLocks noChangeArrowheads="1"/>
          </p:cNvSpPr>
          <p:nvPr/>
        </p:nvSpPr>
        <p:spPr bwMode="auto">
          <a:xfrm>
            <a:off x="457200" y="5818188"/>
            <a:ext cx="8229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i="1">
                <a:latin typeface="Rockwell" charset="0"/>
              </a:rPr>
              <a:t>electronic exchange of information</a:t>
            </a:r>
          </a:p>
        </p:txBody>
      </p:sp>
      <p:pic>
        <p:nvPicPr>
          <p:cNvPr id="24581" name="Picture 7"/>
          <p:cNvPicPr>
            <a:picLocks noChangeAspect="1"/>
          </p:cNvPicPr>
          <p:nvPr/>
        </p:nvPicPr>
        <p:blipFill>
          <a:blip r:embed="rId2"/>
          <a:srcRect t="4446" r="4099"/>
          <a:stretch>
            <a:fillRect/>
          </a:stretch>
        </p:blipFill>
        <p:spPr bwMode="auto">
          <a:xfrm>
            <a:off x="2776538" y="1752600"/>
            <a:ext cx="6215062" cy="412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9" descr="Picture 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752600"/>
            <a:ext cx="2624138" cy="412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Parents believe that there child must have a cell phone so that they can be reached at all times.  </a:t>
            </a:r>
          </a:p>
          <a:p>
            <a:pPr eaLnBrk="1" hangingPunct="1"/>
            <a:r>
              <a:rPr lang="en-US" smtClean="0"/>
              <a:t>Cell phones can be a major distraction in class but some phones allow access to applications and Internet access that could improve learning.</a:t>
            </a:r>
          </a:p>
          <a:p>
            <a:pPr eaLnBrk="1" hangingPunct="1"/>
            <a:r>
              <a:rPr lang="en-US" smtClean="0"/>
              <a:t>How do these communication methods fit in an education setting?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Digital Communication Issues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Pew/Internet research site:  </a:t>
            </a:r>
            <a:r>
              <a:rPr lang="en-US" smtClean="0">
                <a:hlinkClick r:id="rId2"/>
              </a:rPr>
              <a:t>www.pewInternet.org</a:t>
            </a:r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Web Resources for Digital Communication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a typeface="+mj-ea"/>
              </a:rPr>
              <a:t>Digital Literacy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a typeface="+mj-e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76200" y="-381000"/>
            <a:ext cx="1371600" cy="2514600"/>
          </a:xfrm>
          <a:prstGeom prst="rect">
            <a:avLst/>
          </a:prstGeom>
        </p:spPr>
        <p:txBody>
          <a:bodyPr anchor="b">
            <a:normAutofit fontScale="9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algn="r" defTabSz="914400" fontAlgn="auto">
              <a:spcAft>
                <a:spcPts val="0"/>
              </a:spcAft>
              <a:defRPr/>
            </a:pPr>
            <a:r>
              <a:rPr lang="en-US" sz="19000" b="1" i="1" dirty="0">
                <a:solidFill>
                  <a:schemeClr val="tx2">
                    <a:tint val="100000"/>
                    <a:shade val="90000"/>
                    <a:satMod val="250000"/>
                    <a:alpha val="77000"/>
                  </a:schemeClr>
                </a:solidFill>
                <a:effectLst>
                  <a:glow rad="38100">
                    <a:schemeClr val="accent4">
                      <a:alpha val="36000"/>
                    </a:schemeClr>
                  </a:glow>
                  <a:outerShdw blurRad="38100" dist="25527" dir="5400000" algn="tl" rotWithShape="0">
                    <a:srgbClr val="000000">
                      <a:satMod val="180000"/>
                      <a:alpha val="75000"/>
                    </a:srgbClr>
                  </a:outerShdw>
                  <a:reflection stA="18000" endPos="43000" dist="12700" dir="5400000" sy="-100000" algn="bl" rotWithShape="0"/>
                </a:effectLst>
                <a:latin typeface="Rockwell"/>
                <a:ea typeface="+mj-ea"/>
                <a:cs typeface="+mj-cs"/>
              </a:rPr>
              <a:t>4</a:t>
            </a:r>
          </a:p>
        </p:txBody>
      </p:sp>
      <p:sp>
        <p:nvSpPr>
          <p:cNvPr id="27652" name="Rectangle 6"/>
          <p:cNvSpPr>
            <a:spLocks noChangeArrowheads="1"/>
          </p:cNvSpPr>
          <p:nvPr/>
        </p:nvSpPr>
        <p:spPr bwMode="auto">
          <a:xfrm>
            <a:off x="457200" y="5818188"/>
            <a:ext cx="8229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i="1">
                <a:latin typeface="Rockwell" charset="0"/>
              </a:rPr>
              <a:t>knowing when and how to use tech</a:t>
            </a:r>
          </a:p>
        </p:txBody>
      </p:sp>
      <p:pic>
        <p:nvPicPr>
          <p:cNvPr id="27653" name="Content Placeholder 8" descr="Picture 6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981200"/>
            <a:ext cx="9144000" cy="3836988"/>
          </a:xfrm>
        </p:spPr>
      </p:pic>
      <p:pic>
        <p:nvPicPr>
          <p:cNvPr id="27654" name="Picture 9" descr="iStock_000006321121XSmal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393700"/>
            <a:ext cx="4638675" cy="347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Technology infused  learning is becoming common place; however, teaching how to use technology appropriately has not kept pace.</a:t>
            </a:r>
          </a:p>
          <a:p>
            <a:pPr eaLnBrk="1" hangingPunct="1"/>
            <a:r>
              <a:rPr lang="en-US" smtClean="0"/>
              <a:t>Instruction on inappropriate and appropriate use has to be taught as well as the technology itself.</a:t>
            </a:r>
          </a:p>
          <a:p>
            <a:pPr eaLnBrk="1" hangingPunct="1"/>
            <a:r>
              <a:rPr lang="en-US" smtClean="0"/>
              <a:t>Teachers need to learn how to create lessons with technology that are engaging.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Digital Literacy</a:t>
            </a:r>
            <a:br>
              <a:rPr lang="en-US" dirty="0" smtClean="0"/>
            </a:br>
            <a:r>
              <a:rPr lang="en-US" sz="1300" dirty="0" smtClean="0"/>
              <a:t>Definition: The capability to use digital technology and knowing when and how to use it.</a:t>
            </a:r>
            <a:endParaRPr lang="en-US" sz="1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Why Digital Citizenship?</a:t>
            </a:r>
            <a:endParaRPr lang="en-US" dirty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would say we don’t need to teach DC just citizenship as they are one in the same now.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Others argue that we need to have a common language and resources that we use with parents, students and teachers.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the digital basics: browsers, search engines, download engines, and email.</a:t>
            </a:r>
          </a:p>
          <a:p>
            <a:pPr eaLnBrk="1" hangingPunct="1"/>
            <a:r>
              <a:rPr lang="en-US" smtClean="0"/>
              <a:t>Evaluating online resources (accuracy of info, trustworthiness, security, phishing attacks etc..)</a:t>
            </a:r>
          </a:p>
          <a:p>
            <a:pPr eaLnBrk="1" hangingPunct="1"/>
            <a:r>
              <a:rPr lang="en-US" smtClean="0"/>
              <a:t>Exploring and developing online learning modes and distance education.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Digital Literacy Issues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dirty="0" smtClean="0"/>
              <a:t>Center for Digital Education</a:t>
            </a:r>
          </a:p>
          <a:p>
            <a:pPr lvl="1" eaLnBrk="1" hangingPunct="1">
              <a:defRPr/>
            </a:pPr>
            <a:r>
              <a:rPr lang="en-US" dirty="0" smtClean="0">
                <a:hlinkClick r:id="rId2"/>
              </a:rPr>
              <a:t>www.centerdigitaled.com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Center for Media Literacy</a:t>
            </a:r>
          </a:p>
          <a:p>
            <a:pPr lvl="1" eaLnBrk="1" hangingPunct="1">
              <a:defRPr/>
            </a:pPr>
            <a:r>
              <a:rPr lang="en-US" dirty="0" smtClean="0">
                <a:hlinkClick r:id="rId3"/>
              </a:rPr>
              <a:t>www.medialit.org/bp_mlk.html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Consortium for School Networking</a:t>
            </a:r>
          </a:p>
          <a:p>
            <a:pPr lvl="1" eaLnBrk="1" hangingPunct="1">
              <a:defRPr/>
            </a:pPr>
            <a:r>
              <a:rPr lang="en-US" dirty="0" smtClean="0">
                <a:hlinkClick r:id="rId4"/>
              </a:rPr>
              <a:t>www.cosn.org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Media Education Lab- The Seven Great Debates in the Media Literacy Movement: </a:t>
            </a:r>
            <a:r>
              <a:rPr lang="en-US" dirty="0" err="1" smtClean="0">
                <a:hlinkClick r:id="rId5"/>
              </a:rPr>
              <a:t>www.reneehobbs.org</a:t>
            </a:r>
            <a:r>
              <a:rPr lang="en-US" dirty="0" smtClean="0">
                <a:hlinkClick r:id="rId5"/>
              </a:rPr>
              <a:t>/renee’s%20Web%20site/Publications/final%20seven%20great%20debates.htm</a:t>
            </a:r>
            <a:endParaRPr lang="en-US" dirty="0" smtClean="0"/>
          </a:p>
          <a:p>
            <a:pPr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Web Resources for Digital Literacy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Mid-Continent Research for Education and Learning: </a:t>
            </a:r>
            <a:r>
              <a:rPr lang="en-US" smtClean="0">
                <a:hlinkClick r:id="rId2"/>
              </a:rPr>
              <a:t>www.mcrel.org/topics/topics.asp?topicsid=5</a:t>
            </a:r>
            <a:endParaRPr lang="en-US" smtClean="0"/>
          </a:p>
          <a:p>
            <a:pPr eaLnBrk="1" hangingPunct="1"/>
            <a:r>
              <a:rPr lang="en-US" smtClean="0"/>
              <a:t>Scenarios for Teaching Internet Ethics</a:t>
            </a:r>
          </a:p>
          <a:p>
            <a:pPr eaLnBrk="1" hangingPunct="1">
              <a:buFont typeface="Wingdings 2" charset="2"/>
              <a:buNone/>
            </a:pPr>
            <a:r>
              <a:rPr lang="en-US" smtClean="0"/>
              <a:t>	</a:t>
            </a:r>
            <a:r>
              <a:rPr lang="en-US" smtClean="0">
                <a:hlinkClick r:id="rId3"/>
              </a:rPr>
              <a:t>www.uni.uniuc.edu/library/computerlit/scenerios.html</a:t>
            </a:r>
            <a:endParaRPr lang="en-US" smtClean="0"/>
          </a:p>
          <a:p>
            <a:pPr eaLnBrk="1" hangingPunct="1">
              <a:buFont typeface="Wingdings 2" charset="2"/>
              <a:buNone/>
            </a:pPr>
            <a:r>
              <a:rPr lang="en-US" smtClean="0"/>
              <a:t>U.S. Department of Education- Office of Educational Technology: </a:t>
            </a:r>
            <a:r>
              <a:rPr lang="en-US" smtClean="0">
                <a:hlinkClick r:id="rId4"/>
              </a:rPr>
              <a:t>www.ed.gov/about/offices/list/os/technology/</a:t>
            </a:r>
            <a:endParaRPr lang="en-US" smtClean="0"/>
          </a:p>
          <a:p>
            <a:pPr eaLnBrk="1" hangingPunct="1">
              <a:buFont typeface="Wingdings 2" charset="2"/>
              <a:buNone/>
            </a:pPr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Web Resources for Digital Literacy Continued…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a typeface="+mj-ea"/>
              </a:rPr>
              <a:t>Digital Etiquette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a typeface="+mj-e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76200" y="-381000"/>
            <a:ext cx="1371600" cy="2514600"/>
          </a:xfrm>
          <a:prstGeom prst="rect">
            <a:avLst/>
          </a:prstGeom>
        </p:spPr>
        <p:txBody>
          <a:bodyPr anchor="b">
            <a:normAutofit fontScale="9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algn="r" defTabSz="914400" fontAlgn="auto">
              <a:spcAft>
                <a:spcPts val="0"/>
              </a:spcAft>
              <a:defRPr/>
            </a:pPr>
            <a:r>
              <a:rPr lang="en-US" sz="19000" b="1" i="1" dirty="0">
                <a:solidFill>
                  <a:schemeClr val="tx2">
                    <a:tint val="100000"/>
                    <a:shade val="90000"/>
                    <a:satMod val="250000"/>
                    <a:alpha val="77000"/>
                  </a:schemeClr>
                </a:solidFill>
                <a:effectLst>
                  <a:glow rad="38100">
                    <a:schemeClr val="accent4">
                      <a:alpha val="36000"/>
                    </a:schemeClr>
                  </a:glow>
                  <a:outerShdw blurRad="38100" dist="25527" dir="5400000" algn="tl" rotWithShape="0">
                    <a:srgbClr val="000000">
                      <a:satMod val="180000"/>
                      <a:alpha val="75000"/>
                    </a:srgbClr>
                  </a:outerShdw>
                  <a:reflection stA="18000" endPos="43000" dist="12700" dir="5400000" sy="-100000" algn="bl" rotWithShape="0"/>
                </a:effectLst>
                <a:latin typeface="Rockwell"/>
                <a:ea typeface="+mj-ea"/>
                <a:cs typeface="+mj-cs"/>
              </a:rPr>
              <a:t>5</a:t>
            </a:r>
          </a:p>
        </p:txBody>
      </p:sp>
      <p:pic>
        <p:nvPicPr>
          <p:cNvPr id="32772" name="Picture 6" descr="iStock_000006608874Smal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1530350"/>
            <a:ext cx="3287713" cy="494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Rectangle 8"/>
          <p:cNvSpPr>
            <a:spLocks noChangeArrowheads="1"/>
          </p:cNvSpPr>
          <p:nvPr/>
        </p:nvSpPr>
        <p:spPr bwMode="auto">
          <a:xfrm>
            <a:off x="914400" y="2057400"/>
            <a:ext cx="4179888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800" i="1">
                <a:latin typeface="Rockwell" charset="0"/>
              </a:rPr>
              <a:t>Learning Right from Wrong </a:t>
            </a:r>
            <a:br>
              <a:rPr lang="en-GB" sz="2800" i="1">
                <a:latin typeface="Rockwell" charset="0"/>
              </a:rPr>
            </a:br>
            <a:r>
              <a:rPr lang="en-GB" sz="2800" i="1">
                <a:latin typeface="Rockwell" charset="0"/>
              </a:rPr>
              <a:t>in the Digital Age</a:t>
            </a:r>
          </a:p>
          <a:p>
            <a:pPr algn="ctr"/>
            <a:endParaRPr lang="en-GB" sz="2800" i="1">
              <a:latin typeface="Rockwell" charset="0"/>
            </a:endParaRPr>
          </a:p>
          <a:p>
            <a:pPr algn="ctr"/>
            <a:r>
              <a:rPr lang="en-GB" sz="2800" i="1">
                <a:latin typeface="Rockwell" charset="0"/>
              </a:rPr>
              <a:t>Understanding</a:t>
            </a:r>
            <a:br>
              <a:rPr lang="en-GB" sz="2800" i="1">
                <a:latin typeface="Rockwell" charset="0"/>
              </a:rPr>
            </a:br>
            <a:r>
              <a:rPr lang="en-US" sz="2800">
                <a:latin typeface="Rockwell" charset="0"/>
              </a:rPr>
              <a:t>appropriate and inappropriate uses of technology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dirty="0" smtClean="0"/>
              <a:t>It is our job as educators to model proper digital etiquette so that students understand the subtle and not so subtle rules when using technology. </a:t>
            </a:r>
          </a:p>
          <a:p>
            <a:pPr eaLnBrk="1" hangingPunct="1">
              <a:defRPr/>
            </a:pPr>
            <a:r>
              <a:rPr lang="en-US" dirty="0" smtClean="0"/>
              <a:t>Students need to realize how their use of technology effects others.</a:t>
            </a:r>
          </a:p>
          <a:p>
            <a:pPr eaLnBrk="1" hangingPunct="1">
              <a:defRPr/>
            </a:pPr>
            <a:r>
              <a:rPr lang="en-US" dirty="0" smtClean="0"/>
              <a:t>Examples:</a:t>
            </a:r>
          </a:p>
          <a:p>
            <a:pPr lvl="1" eaLnBrk="1" hangingPunct="1">
              <a:defRPr/>
            </a:pPr>
            <a:r>
              <a:rPr lang="en-US" dirty="0" smtClean="0"/>
              <a:t>Do not engage in </a:t>
            </a:r>
            <a:r>
              <a:rPr lang="en-US" dirty="0" err="1" smtClean="0"/>
              <a:t>cyberbullying</a:t>
            </a:r>
            <a:r>
              <a:rPr lang="en-US" dirty="0" smtClean="0"/>
              <a:t>, flaming, inflammatory language and so forth.</a:t>
            </a:r>
          </a:p>
          <a:p>
            <a:pPr lvl="1" eaLnBrk="1" hangingPunct="1">
              <a:defRPr/>
            </a:pPr>
            <a:r>
              <a:rPr lang="en-US" dirty="0" smtClean="0"/>
              <a:t>Students need to know when and how to use handheld devices whether their in school or in public settings.</a:t>
            </a:r>
          </a:p>
          <a:p>
            <a:pPr eaLnBrk="1" hangingPunct="1"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Digital Etiquette</a:t>
            </a:r>
            <a:br>
              <a:rPr lang="en-US" dirty="0" smtClean="0"/>
            </a:br>
            <a:r>
              <a:rPr lang="en-US" sz="1300" dirty="0" smtClean="0"/>
              <a:t>Definition: The standard of conduct expected by other digital technology users.</a:t>
            </a:r>
            <a:endParaRPr lang="en-US" sz="1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Digital Etiquette</a:t>
            </a:r>
            <a:endParaRPr lang="en-US" dirty="0"/>
          </a:p>
        </p:txBody>
      </p:sp>
      <p:pic>
        <p:nvPicPr>
          <p:cNvPr id="4" name="Content Placeholder 3" descr="CIMG00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2" y="1646238"/>
            <a:ext cx="6034616" cy="4525962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a typeface="+mj-ea"/>
              </a:rPr>
              <a:t>Digital Law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a typeface="+mj-e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76200" y="-381000"/>
            <a:ext cx="1371600" cy="2514600"/>
          </a:xfrm>
          <a:prstGeom prst="rect">
            <a:avLst/>
          </a:prstGeom>
        </p:spPr>
        <p:txBody>
          <a:bodyPr anchor="b">
            <a:normAutofit fontScale="9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algn="r" defTabSz="914400" fontAlgn="auto">
              <a:spcAft>
                <a:spcPts val="0"/>
              </a:spcAft>
              <a:defRPr/>
            </a:pPr>
            <a:r>
              <a:rPr lang="en-US" sz="19000" b="1" i="1" dirty="0">
                <a:solidFill>
                  <a:schemeClr val="tx2">
                    <a:tint val="100000"/>
                    <a:shade val="90000"/>
                    <a:satMod val="250000"/>
                    <a:alpha val="77000"/>
                  </a:schemeClr>
                </a:solidFill>
                <a:effectLst>
                  <a:glow rad="38100">
                    <a:schemeClr val="accent4">
                      <a:alpha val="36000"/>
                    </a:schemeClr>
                  </a:glow>
                  <a:outerShdw blurRad="38100" dist="25527" dir="5400000" algn="tl" rotWithShape="0">
                    <a:srgbClr val="000000">
                      <a:satMod val="180000"/>
                      <a:alpha val="75000"/>
                    </a:srgbClr>
                  </a:outerShdw>
                  <a:reflection stA="18000" endPos="43000" dist="12700" dir="5400000" sy="-100000" algn="bl" rotWithShape="0"/>
                </a:effectLst>
                <a:latin typeface="Rockwell"/>
                <a:ea typeface="+mj-ea"/>
                <a:cs typeface="+mj-cs"/>
              </a:rPr>
              <a:t>6</a:t>
            </a:r>
          </a:p>
        </p:txBody>
      </p:sp>
      <p:pic>
        <p:nvPicPr>
          <p:cNvPr id="34820" name="Picture 6" descr="iStock_000005045774XSmal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295525"/>
            <a:ext cx="2297113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7" descr="Picture 7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8075" y="2295525"/>
            <a:ext cx="6765925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Rectangle 8"/>
          <p:cNvSpPr>
            <a:spLocks noChangeArrowheads="1"/>
          </p:cNvSpPr>
          <p:nvPr/>
        </p:nvSpPr>
        <p:spPr bwMode="auto">
          <a:xfrm>
            <a:off x="92075" y="5943600"/>
            <a:ext cx="882332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600" i="1">
                <a:latin typeface="Rockwell" charset="0"/>
              </a:rPr>
              <a:t>Legal rights and restrictions governing technology use</a:t>
            </a:r>
            <a:endParaRPr lang="en-US" sz="2600">
              <a:latin typeface="Rockwell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dirty="0" smtClean="0"/>
              <a:t>Are students using technology the way that it was intended or are they infringing on the rights of others?</a:t>
            </a:r>
          </a:p>
          <a:p>
            <a:pPr eaLnBrk="1" hangingPunct="1">
              <a:defRPr/>
            </a:pPr>
            <a:r>
              <a:rPr lang="en-US" dirty="0" smtClean="0"/>
              <a:t>Have we taught Copyright procedures in our schools?</a:t>
            </a:r>
          </a:p>
          <a:p>
            <a:pPr eaLnBrk="1" hangingPunct="1">
              <a:defRPr/>
            </a:pPr>
            <a:r>
              <a:rPr lang="en-US" dirty="0" smtClean="0"/>
              <a:t>Examples:</a:t>
            </a:r>
          </a:p>
          <a:p>
            <a:pPr lvl="1" eaLnBrk="1" hangingPunct="1">
              <a:defRPr/>
            </a:pPr>
            <a:r>
              <a:rPr lang="en-US" dirty="0" smtClean="0"/>
              <a:t>Using file sharing sites</a:t>
            </a:r>
          </a:p>
          <a:p>
            <a:pPr lvl="1" eaLnBrk="1" hangingPunct="1">
              <a:defRPr/>
            </a:pPr>
            <a:r>
              <a:rPr lang="en-US" dirty="0" smtClean="0"/>
              <a:t>Pirating software</a:t>
            </a:r>
          </a:p>
          <a:p>
            <a:pPr lvl="1" eaLnBrk="1" hangingPunct="1">
              <a:defRPr/>
            </a:pPr>
            <a:r>
              <a:rPr lang="en-US" dirty="0" smtClean="0"/>
              <a:t>Subverting Digital Rights Management (DRM) tech.</a:t>
            </a:r>
          </a:p>
          <a:p>
            <a:pPr lvl="1" eaLnBrk="1" hangingPunct="1">
              <a:defRPr/>
            </a:pPr>
            <a:r>
              <a:rPr lang="en-US" dirty="0" smtClean="0"/>
              <a:t>Hacking into systems</a:t>
            </a:r>
          </a:p>
          <a:p>
            <a:pPr lvl="1" eaLnBrk="1" hangingPunct="1">
              <a:defRPr/>
            </a:pPr>
            <a:r>
              <a:rPr lang="en-US" dirty="0" smtClean="0"/>
              <a:t>Stealing someone’s identity</a:t>
            </a:r>
          </a:p>
          <a:p>
            <a:pPr eaLnBrk="1" hangingPunct="1"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Digital Law</a:t>
            </a:r>
            <a:br>
              <a:rPr lang="en-US" dirty="0" smtClean="0"/>
            </a:br>
            <a:r>
              <a:rPr lang="en-US" sz="1600" dirty="0" smtClean="0"/>
              <a:t>The legal rights and restrictions governing technology use.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a typeface="+mj-ea"/>
              </a:rPr>
              <a:t>Rights &amp; Responsibilities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a typeface="+mj-e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76200" y="-381000"/>
            <a:ext cx="1371600" cy="2514600"/>
          </a:xfrm>
          <a:prstGeom prst="rect">
            <a:avLst/>
          </a:prstGeom>
        </p:spPr>
        <p:txBody>
          <a:bodyPr anchor="b">
            <a:normAutofit fontScale="9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algn="r" defTabSz="914400" fontAlgn="auto">
              <a:spcAft>
                <a:spcPts val="0"/>
              </a:spcAft>
              <a:defRPr/>
            </a:pPr>
            <a:r>
              <a:rPr lang="en-US" sz="19000" b="1" i="1" dirty="0">
                <a:solidFill>
                  <a:schemeClr val="tx2">
                    <a:tint val="100000"/>
                    <a:shade val="90000"/>
                    <a:satMod val="250000"/>
                    <a:alpha val="77000"/>
                  </a:schemeClr>
                </a:solidFill>
                <a:effectLst>
                  <a:glow rad="38100">
                    <a:schemeClr val="accent4">
                      <a:alpha val="36000"/>
                    </a:schemeClr>
                  </a:glow>
                  <a:outerShdw blurRad="38100" dist="25527" dir="5400000" algn="tl" rotWithShape="0">
                    <a:srgbClr val="000000">
                      <a:satMod val="180000"/>
                      <a:alpha val="75000"/>
                    </a:srgbClr>
                  </a:outerShdw>
                  <a:reflection stA="18000" endPos="43000" dist="12700" dir="5400000" sy="-100000" algn="bl" rotWithShape="0"/>
                </a:effectLst>
                <a:latin typeface="Rockwell"/>
                <a:ea typeface="+mj-ea"/>
                <a:cs typeface="+mj-cs"/>
              </a:rPr>
              <a:t>7</a:t>
            </a:r>
          </a:p>
        </p:txBody>
      </p:sp>
      <p:sp>
        <p:nvSpPr>
          <p:cNvPr id="36868" name="Content Placeholder 7"/>
          <p:cNvSpPr>
            <a:spLocks noGrp="1"/>
          </p:cNvSpPr>
          <p:nvPr>
            <p:ph idx="1"/>
          </p:nvPr>
        </p:nvSpPr>
        <p:spPr>
          <a:xfrm>
            <a:off x="457200" y="4800600"/>
            <a:ext cx="8229600" cy="1066800"/>
          </a:xfrm>
        </p:spPr>
        <p:txBody>
          <a:bodyPr/>
          <a:lstStyle/>
          <a:p>
            <a:pPr eaLnBrk="1" hangingPunct="1">
              <a:buFont typeface="Wingdings 2" charset="2"/>
              <a:buNone/>
            </a:pPr>
            <a:endParaRPr lang="en-GB" sz="2800" i="1" smtClean="0"/>
          </a:p>
          <a:p>
            <a:pPr algn="ctr" eaLnBrk="1" hangingPunct="1">
              <a:buFont typeface="Wingdings 2" charset="2"/>
              <a:buNone/>
            </a:pPr>
            <a:r>
              <a:rPr lang="en-US" sz="2800" i="1" smtClean="0"/>
              <a:t>Privileges and freedoms </a:t>
            </a:r>
          </a:p>
          <a:p>
            <a:pPr algn="ctr" eaLnBrk="1" hangingPunct="1">
              <a:buFont typeface="Wingdings 2" charset="2"/>
              <a:buNone/>
            </a:pPr>
            <a:r>
              <a:rPr lang="en-US" sz="2800" i="1" smtClean="0"/>
              <a:t>extended to all digital technology users, and the behavioral expectations that come with them</a:t>
            </a:r>
            <a:endParaRPr lang="en-US" sz="2800" smtClean="0"/>
          </a:p>
        </p:txBody>
      </p:sp>
      <p:pic>
        <p:nvPicPr>
          <p:cNvPr id="36869" name="Picture 7" descr="Picture 8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1447800"/>
            <a:ext cx="2566988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8" descr="iStock_000005856802XSmal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447800"/>
            <a:ext cx="5130800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Students need to be given a clear understanding of the behavior that is required from them.</a:t>
            </a:r>
          </a:p>
          <a:p>
            <a:pPr eaLnBrk="1" hangingPunct="1">
              <a:defRPr/>
            </a:pPr>
            <a:r>
              <a:rPr lang="en-US" dirty="0" smtClean="0"/>
              <a:t>Examples:</a:t>
            </a:r>
          </a:p>
          <a:p>
            <a:pPr lvl="1" eaLnBrk="1" hangingPunct="1">
              <a:defRPr/>
            </a:pPr>
            <a:r>
              <a:rPr lang="en-US" dirty="0" smtClean="0"/>
              <a:t>Acceptable use policies, terms of use.</a:t>
            </a:r>
          </a:p>
          <a:p>
            <a:pPr lvl="1" eaLnBrk="1" hangingPunct="1">
              <a:defRPr/>
            </a:pPr>
            <a:r>
              <a:rPr lang="en-US" dirty="0" smtClean="0"/>
              <a:t>Using online material ethically, citing sources and requesting permission.</a:t>
            </a:r>
          </a:p>
          <a:p>
            <a:pPr lvl="1" eaLnBrk="1" hangingPunct="1">
              <a:defRPr/>
            </a:pPr>
            <a:r>
              <a:rPr lang="en-US" dirty="0" smtClean="0"/>
              <a:t>Reporting </a:t>
            </a:r>
            <a:r>
              <a:rPr lang="en-US" dirty="0" err="1" smtClean="0"/>
              <a:t>cyberbullies</a:t>
            </a:r>
            <a:r>
              <a:rPr lang="en-US" dirty="0" smtClean="0"/>
              <a:t>, threats and other inappropriate use. </a:t>
            </a:r>
          </a:p>
          <a:p>
            <a:pPr lvl="1" eaLnBrk="1" hangingPunct="1">
              <a:defRPr/>
            </a:pPr>
            <a:r>
              <a:rPr lang="en-US" dirty="0" smtClean="0"/>
              <a:t>Google – adheres to  basic good-citizenship tenets such as “do no harm”</a:t>
            </a:r>
          </a:p>
          <a:p>
            <a:pPr marL="850392" lvl="1" indent="-457200" eaLnBrk="1" hangingPunct="1">
              <a:buFontTx/>
              <a:buNone/>
              <a:defRPr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Rights and Responsibilities</a:t>
            </a:r>
            <a:br>
              <a:rPr lang="en-US" dirty="0" smtClean="0"/>
            </a:br>
            <a:r>
              <a:rPr lang="en-US" sz="1600" dirty="0" smtClean="0"/>
              <a:t>The privileges and freedoms extended to all digital technology users, and the behavioral expectations that come with them.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What We Do Know!</a:t>
            </a:r>
            <a:endParaRPr lang="en-US" dirty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Digital Citizenship will be constantly changing with the times as new tools are developed and used.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As within any society, we need to set rules which people need to honor so that we are respectful to each other.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a typeface="+mj-ea"/>
              </a:rPr>
              <a:t>Health &amp; Wellness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a typeface="+mj-ea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76200" y="-381000"/>
            <a:ext cx="1371600" cy="2514600"/>
          </a:xfrm>
          <a:prstGeom prst="rect">
            <a:avLst/>
          </a:prstGeom>
        </p:spPr>
        <p:txBody>
          <a:bodyPr anchor="b">
            <a:normAutofit fontScale="9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algn="r" defTabSz="914400" fontAlgn="auto">
              <a:spcAft>
                <a:spcPts val="0"/>
              </a:spcAft>
              <a:defRPr/>
            </a:pPr>
            <a:r>
              <a:rPr lang="en-US" sz="19000" b="1" i="1" dirty="0">
                <a:solidFill>
                  <a:schemeClr val="tx2">
                    <a:tint val="100000"/>
                    <a:shade val="90000"/>
                    <a:satMod val="250000"/>
                    <a:alpha val="77000"/>
                  </a:schemeClr>
                </a:solidFill>
                <a:effectLst>
                  <a:glow rad="38100">
                    <a:schemeClr val="accent4">
                      <a:alpha val="36000"/>
                    </a:schemeClr>
                  </a:glow>
                  <a:outerShdw blurRad="38100" dist="25527" dir="5400000" algn="tl" rotWithShape="0">
                    <a:srgbClr val="000000">
                      <a:satMod val="180000"/>
                      <a:alpha val="75000"/>
                    </a:srgbClr>
                  </a:outerShdw>
                  <a:reflection stA="18000" endPos="43000" dist="12700" dir="5400000" sy="-100000" algn="bl" rotWithShape="0"/>
                </a:effectLst>
                <a:latin typeface="Rockwell"/>
                <a:ea typeface="+mj-ea"/>
                <a:cs typeface="+mj-cs"/>
              </a:rPr>
              <a:t>8</a:t>
            </a:r>
          </a:p>
        </p:txBody>
      </p:sp>
      <p:sp>
        <p:nvSpPr>
          <p:cNvPr id="38916" name="Content Placeholder 7"/>
          <p:cNvSpPr>
            <a:spLocks noGrp="1"/>
          </p:cNvSpPr>
          <p:nvPr>
            <p:ph idx="1"/>
          </p:nvPr>
        </p:nvSpPr>
        <p:spPr>
          <a:xfrm>
            <a:off x="304800" y="5562600"/>
            <a:ext cx="8610600" cy="1066800"/>
          </a:xfrm>
        </p:spPr>
        <p:txBody>
          <a:bodyPr/>
          <a:lstStyle/>
          <a:p>
            <a:pPr algn="ctr" eaLnBrk="1" hangingPunct="1">
              <a:buFont typeface="Wingdings 2" charset="2"/>
              <a:buNone/>
            </a:pPr>
            <a:r>
              <a:rPr lang="en-US" sz="2600" i="1" smtClean="0"/>
              <a:t>The elements of physical and psychological well-being related to digital technology use</a:t>
            </a:r>
            <a:endParaRPr lang="en-US" sz="2600" smtClean="0"/>
          </a:p>
        </p:txBody>
      </p:sp>
      <p:pic>
        <p:nvPicPr>
          <p:cNvPr id="38917" name="Picture 7" descr="iStock_000001676575XSmall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838200"/>
            <a:ext cx="3657600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8" descr="iStock_000000185352XSmal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2054225"/>
            <a:ext cx="2301875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9" descr="iStock_000005732627XSmall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6575" y="1701800"/>
            <a:ext cx="12922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Examples:</a:t>
            </a:r>
          </a:p>
          <a:p>
            <a:pPr lvl="1" eaLnBrk="1" hangingPunct="1"/>
            <a:r>
              <a:rPr lang="en-US" smtClean="0"/>
              <a:t>Carpel Tunnel Syndrome</a:t>
            </a:r>
          </a:p>
          <a:p>
            <a:pPr lvl="1" eaLnBrk="1" hangingPunct="1"/>
            <a:r>
              <a:rPr lang="en-US" smtClean="0"/>
              <a:t>Eyestrain, poor posture</a:t>
            </a:r>
          </a:p>
          <a:p>
            <a:pPr lvl="1" eaLnBrk="1" hangingPunct="1"/>
            <a:r>
              <a:rPr lang="en-US" smtClean="0"/>
              <a:t>Internet addiction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Digital Health and Wellness</a:t>
            </a:r>
            <a:br>
              <a:rPr lang="en-US" dirty="0" smtClean="0"/>
            </a:br>
            <a:r>
              <a:rPr lang="en-US" sz="1600" dirty="0" smtClean="0"/>
              <a:t>The elements of physical and psychological well-being related to digital technology use.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76200" y="-381000"/>
            <a:ext cx="1371600" cy="2514600"/>
          </a:xfrm>
          <a:prstGeom prst="rect">
            <a:avLst/>
          </a:prstGeom>
        </p:spPr>
        <p:txBody>
          <a:bodyPr anchor="b">
            <a:normAutofit fontScale="9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algn="r" defTabSz="914400" fontAlgn="auto">
              <a:spcAft>
                <a:spcPts val="0"/>
              </a:spcAft>
              <a:defRPr/>
            </a:pPr>
            <a:r>
              <a:rPr lang="en-US" sz="19000" b="1" i="1" dirty="0">
                <a:solidFill>
                  <a:schemeClr val="tx2">
                    <a:tint val="100000"/>
                    <a:shade val="90000"/>
                    <a:satMod val="250000"/>
                    <a:alpha val="77000"/>
                  </a:schemeClr>
                </a:solidFill>
                <a:effectLst>
                  <a:glow rad="38100">
                    <a:schemeClr val="accent4">
                      <a:alpha val="36000"/>
                    </a:schemeClr>
                  </a:glow>
                  <a:outerShdw blurRad="38100" dist="25527" dir="5400000" algn="tl" rotWithShape="0">
                    <a:srgbClr val="000000">
                      <a:satMod val="180000"/>
                      <a:alpha val="75000"/>
                    </a:srgbClr>
                  </a:outerShdw>
                  <a:reflection stA="18000" endPos="43000" dist="12700" dir="5400000" sy="-100000" algn="bl" rotWithShape="0"/>
                </a:effectLst>
                <a:latin typeface="Rockwell"/>
                <a:ea typeface="+mj-ea"/>
                <a:cs typeface="+mj-cs"/>
              </a:rPr>
              <a:t>9</a:t>
            </a:r>
          </a:p>
        </p:txBody>
      </p:sp>
      <p:sp>
        <p:nvSpPr>
          <p:cNvPr id="40963" name="Content Placeholder 7"/>
          <p:cNvSpPr>
            <a:spLocks noGrp="1"/>
          </p:cNvSpPr>
          <p:nvPr>
            <p:ph idx="1"/>
          </p:nvPr>
        </p:nvSpPr>
        <p:spPr>
          <a:xfrm>
            <a:off x="457200" y="4876800"/>
            <a:ext cx="8229600" cy="1371600"/>
          </a:xfrm>
        </p:spPr>
        <p:txBody>
          <a:bodyPr/>
          <a:lstStyle/>
          <a:p>
            <a:pPr eaLnBrk="1" hangingPunct="1">
              <a:buFont typeface="Wingdings 2" charset="2"/>
              <a:buNone/>
            </a:pPr>
            <a:endParaRPr lang="en-GB" sz="2600" i="1" smtClean="0"/>
          </a:p>
          <a:p>
            <a:pPr algn="ctr" eaLnBrk="1" hangingPunct="1">
              <a:buFont typeface="Wingdings 2" charset="2"/>
              <a:buNone/>
            </a:pPr>
            <a:r>
              <a:rPr lang="en-US" sz="2600" i="1" smtClean="0"/>
              <a:t>The precautions that all technology users </a:t>
            </a:r>
          </a:p>
          <a:p>
            <a:pPr algn="ctr" eaLnBrk="1" hangingPunct="1">
              <a:buFont typeface="Wingdings 2" charset="2"/>
              <a:buNone/>
            </a:pPr>
            <a:r>
              <a:rPr lang="en-US" sz="2600" i="1" smtClean="0"/>
              <a:t>must take to guarantee their personal safety </a:t>
            </a:r>
          </a:p>
          <a:p>
            <a:pPr algn="ctr" eaLnBrk="1" hangingPunct="1">
              <a:buFont typeface="Wingdings 2" charset="2"/>
              <a:buNone/>
            </a:pPr>
            <a:r>
              <a:rPr lang="en-US" sz="2600" i="1" smtClean="0"/>
              <a:t>and the security of their network</a:t>
            </a:r>
            <a:endParaRPr lang="en-US" sz="2600" smtClean="0"/>
          </a:p>
        </p:txBody>
      </p:sp>
      <p:pic>
        <p:nvPicPr>
          <p:cNvPr id="40964" name="Picture 7" descr="iStock_000005583539Smal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1458913"/>
            <a:ext cx="3417888" cy="341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8" descr="iStock_000007604219XSmal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246428">
            <a:off x="6189663" y="523875"/>
            <a:ext cx="2071687" cy="297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a typeface="+mj-ea"/>
              </a:rPr>
              <a:t>Digital Security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a typeface="+mj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Students need to learn how to protect their data.</a:t>
            </a:r>
          </a:p>
          <a:p>
            <a:pPr lvl="1" eaLnBrk="1" hangingPunct="1"/>
            <a:r>
              <a:rPr lang="en-US" smtClean="0"/>
              <a:t>Virus protection software</a:t>
            </a:r>
          </a:p>
          <a:p>
            <a:pPr lvl="1" eaLnBrk="1" hangingPunct="1"/>
            <a:r>
              <a:rPr lang="en-US" smtClean="0"/>
              <a:t>Firewalls</a:t>
            </a:r>
          </a:p>
          <a:p>
            <a:pPr lvl="1" eaLnBrk="1" hangingPunct="1"/>
            <a:r>
              <a:rPr lang="en-US" smtClean="0"/>
              <a:t>Backups</a:t>
            </a:r>
          </a:p>
          <a:p>
            <a:pPr lvl="1" eaLnBrk="1" hangingPunct="1"/>
            <a:r>
              <a:rPr lang="en-US" smtClean="0"/>
              <a:t>Password- protecting, not sharing, changing, different passwords for different interactions.</a:t>
            </a:r>
          </a:p>
          <a:p>
            <a:pPr lvl="1" eaLnBrk="1" hangingPunct="1"/>
            <a:r>
              <a:rPr lang="en-US" smtClean="0"/>
              <a:t>Https sites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Digital Security</a:t>
            </a:r>
            <a:br>
              <a:rPr lang="en-US" dirty="0" smtClean="0"/>
            </a:br>
            <a:r>
              <a:rPr lang="en-US" sz="1800" dirty="0" smtClean="0"/>
              <a:t>The precautions that all technology users must take to guarantee their personal safety of their network.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Protecting hardware and network security</a:t>
            </a:r>
          </a:p>
          <a:p>
            <a:pPr eaLnBrk="1" hangingPunct="1"/>
            <a:r>
              <a:rPr lang="en-US" smtClean="0"/>
              <a:t>Protecting personal security, identity theft, phishing, online stalking.</a:t>
            </a:r>
          </a:p>
          <a:p>
            <a:pPr eaLnBrk="1" hangingPunct="1"/>
            <a:r>
              <a:rPr lang="en-US" smtClean="0"/>
              <a:t>Protecting school security: hackers, viruses</a:t>
            </a:r>
          </a:p>
          <a:p>
            <a:pPr eaLnBrk="1" hangingPunct="1"/>
            <a:r>
              <a:rPr lang="en-US" smtClean="0"/>
              <a:t>Protecting community security: terrorist threats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Digital Security Issues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 eaLnBrk="1" hangingPunct="1">
              <a:buFontTx/>
              <a:buNone/>
              <a:defRPr/>
            </a:pPr>
            <a:endParaRPr lang="en-US" dirty="0" smtClean="0"/>
          </a:p>
          <a:p>
            <a:pPr lvl="1" eaLnBrk="1" hangingPunct="1">
              <a:buFontTx/>
              <a:buNone/>
              <a:defRPr/>
            </a:pPr>
            <a:r>
              <a:rPr lang="en-US" sz="1800" dirty="0" smtClean="0"/>
              <a:t>Education </a:t>
            </a:r>
            <a:r>
              <a:rPr lang="en-US" sz="1800" dirty="0" err="1" smtClean="0"/>
              <a:t>CyberPlayGround</a:t>
            </a:r>
            <a:endParaRPr lang="en-US" sz="1800" dirty="0" smtClean="0"/>
          </a:p>
          <a:p>
            <a:pPr lvl="1" eaLnBrk="1" hangingPunct="1">
              <a:buFontTx/>
              <a:buNone/>
              <a:defRPr/>
            </a:pPr>
            <a:r>
              <a:rPr lang="en-US" dirty="0" smtClean="0">
                <a:hlinkClick r:id="rId2"/>
              </a:rPr>
              <a:t>www.edu-cyberpg.com/Schools</a:t>
            </a:r>
            <a:endParaRPr lang="en-US" dirty="0" smtClean="0"/>
          </a:p>
          <a:p>
            <a:pPr lvl="1" eaLnBrk="1" hangingPunct="1">
              <a:buFontTx/>
              <a:buNone/>
              <a:defRPr/>
            </a:pPr>
            <a:endParaRPr lang="en-US" dirty="0" smtClean="0"/>
          </a:p>
          <a:p>
            <a:pPr eaLnBrk="1" hangingPunct="1">
              <a:buFont typeface="Wingdings 2" charset="2"/>
              <a:buNone/>
              <a:defRPr/>
            </a:pPr>
            <a:r>
              <a:rPr lang="en-US" dirty="0" smtClean="0"/>
              <a:t>	</a:t>
            </a:r>
            <a:r>
              <a:rPr lang="en-US" sz="1800" dirty="0" smtClean="0"/>
              <a:t>Center for Safe and Responsible Internet Use:</a:t>
            </a:r>
          </a:p>
          <a:p>
            <a:pPr lvl="1" eaLnBrk="1" hangingPunct="1">
              <a:buFontTx/>
              <a:buNone/>
              <a:defRPr/>
            </a:pPr>
            <a:r>
              <a:rPr lang="en-US" dirty="0" smtClean="0">
                <a:hlinkClick r:id="rId3"/>
              </a:rPr>
              <a:t>http://csriu.org/about</a:t>
            </a:r>
            <a:endParaRPr lang="en-US" dirty="0" smtClean="0"/>
          </a:p>
          <a:p>
            <a:pPr lvl="1" eaLnBrk="1" hangingPunct="1">
              <a:defRPr/>
            </a:pPr>
            <a:endParaRPr lang="en-US" dirty="0" smtClean="0"/>
          </a:p>
          <a:p>
            <a:pPr lvl="1" eaLnBrk="1" hangingPunct="1">
              <a:buFontTx/>
              <a:buNone/>
              <a:defRPr/>
            </a:pPr>
            <a:r>
              <a:rPr lang="en-US" sz="1800" dirty="0" smtClean="0"/>
              <a:t>Media Awareness Network</a:t>
            </a:r>
          </a:p>
          <a:p>
            <a:pPr lvl="1" eaLnBrk="1" hangingPunct="1">
              <a:buFontTx/>
              <a:buNone/>
              <a:defRPr/>
            </a:pPr>
            <a:r>
              <a:rPr lang="en-US" dirty="0" smtClean="0">
                <a:hlinkClick r:id="rId4"/>
              </a:rPr>
              <a:t>http://www.media-awareness.org</a:t>
            </a:r>
            <a:endParaRPr lang="en-US" dirty="0" smtClean="0"/>
          </a:p>
          <a:p>
            <a:pPr lvl="1" eaLnBrk="1" hangingPunct="1">
              <a:buFontTx/>
              <a:buNone/>
              <a:defRPr/>
            </a:pPr>
            <a:endParaRPr lang="en-US" dirty="0" smtClean="0"/>
          </a:p>
          <a:p>
            <a:pPr lvl="1" eaLnBrk="1" hangingPunct="1">
              <a:buFontTx/>
              <a:buNone/>
              <a:defRPr/>
            </a:pPr>
            <a:r>
              <a:rPr lang="en-US" sz="1900" dirty="0" smtClean="0"/>
              <a:t>Educator’s Guide to Computer Crime and Technology Misuse:  </a:t>
            </a:r>
            <a:r>
              <a:rPr lang="en-US" dirty="0" smtClean="0">
                <a:hlinkClick r:id="rId5"/>
              </a:rPr>
              <a:t>www.uni.uiuc.edu/~dstone/educatorsguide.html</a:t>
            </a:r>
            <a:endParaRPr lang="en-US" dirty="0" smtClean="0"/>
          </a:p>
          <a:p>
            <a:pPr lvl="1" eaLnBrk="1" hangingPunct="1">
              <a:buFontTx/>
              <a:buNone/>
              <a:defRPr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Digital Security Web Resources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en-US" sz="67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a typeface="+mj-ea"/>
              </a:rPr>
              <a:t>Digital Citizenship</a:t>
            </a:r>
            <a:endParaRPr lang="en-US" sz="6700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a typeface="+mj-ea"/>
            </a:endParaRPr>
          </a:p>
        </p:txBody>
      </p:sp>
      <p:sp>
        <p:nvSpPr>
          <p:cNvPr id="45059" name="Subtitle 2"/>
          <p:cNvSpPr>
            <a:spLocks noGrp="1"/>
          </p:cNvSpPr>
          <p:nvPr>
            <p:ph type="subTitle" idx="1"/>
          </p:nvPr>
        </p:nvSpPr>
        <p:spPr>
          <a:xfrm>
            <a:off x="463550" y="2819400"/>
            <a:ext cx="8229600" cy="35052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3700" smtClean="0"/>
              <a:t>By embracing technology and encouraging students to explore its various forms, educators also have a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3700" smtClean="0"/>
              <a:t>responsibility to teach students 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3700" smtClean="0"/>
              <a:t>to use technology 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3700" smtClean="0"/>
              <a:t>in a responsible manner.</a:t>
            </a:r>
            <a:endParaRPr lang="en-US" sz="1400" smtClean="0"/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US" sz="1400" smtClean="0"/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US" sz="1400" smtClean="0"/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US" sz="1400" smtClean="0"/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en-US" sz="140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en-US" sz="58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a typeface="+mj-ea"/>
              </a:rPr>
              <a:t>Resources</a:t>
            </a:r>
            <a:endParaRPr lang="en-US" sz="5800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a typeface="+mj-ea"/>
            </a:endParaRPr>
          </a:p>
        </p:txBody>
      </p:sp>
      <p:sp>
        <p:nvSpPr>
          <p:cNvPr id="46083" name="Subtitle 2"/>
          <p:cNvSpPr>
            <a:spLocks noGrp="1"/>
          </p:cNvSpPr>
          <p:nvPr>
            <p:ph type="subTitle" idx="1"/>
          </p:nvPr>
        </p:nvSpPr>
        <p:spPr>
          <a:xfrm>
            <a:off x="1066800" y="2819400"/>
            <a:ext cx="7169150" cy="38100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2000" i="1" smtClean="0"/>
              <a:t>Digital Citizenship in Schools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500" smtClean="0"/>
              <a:t>Mike Ribble and Gerald Bailey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500" smtClean="0"/>
              <a:t>ISTE – International Society for Technology in Education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endParaRPr lang="en-US" sz="1500" smtClean="0"/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2000" smtClean="0"/>
              <a:t>iSafe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500" smtClean="0"/>
              <a:t>http://isafe.org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endParaRPr lang="en-US" sz="1500" smtClean="0"/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500" smtClean="0">
                <a:hlinkClick r:id="rId2"/>
              </a:rPr>
              <a:t>http://www.nsd.org/digitalcitizens</a:t>
            </a:r>
            <a:r>
              <a:rPr lang="en-US" sz="1500" smtClean="0"/>
              <a:t> 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endParaRPr lang="en-US" sz="1500" i="1" smtClean="0"/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500" i="1" smtClean="0"/>
              <a:t>Cyber-Safe Kids, Cyber-Savvy Teens</a:t>
            </a:r>
            <a:br>
              <a:rPr lang="en-US" sz="1500" i="1" smtClean="0"/>
            </a:br>
            <a:r>
              <a:rPr lang="en-US" sz="1500" smtClean="0"/>
              <a:t>Nancy E. Willard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endParaRPr lang="en-US" sz="2000" smtClean="0"/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2000" smtClean="0"/>
              <a:t>istockphoto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500" smtClean="0"/>
              <a:t>istockphoto.com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endParaRPr lang="en-US" sz="1500" smtClean="0"/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r>
              <a:rPr lang="en-US" sz="1500" smtClean="0"/>
              <a:t>Sharyn Mehner, NSD Instructional Technology</a:t>
            </a:r>
            <a:br>
              <a:rPr lang="en-US" sz="1500" smtClean="0"/>
            </a:br>
            <a:r>
              <a:rPr lang="en-US" sz="1500" smtClean="0"/>
              <a:t>425.408.7756, smehner@nsd.org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</a:pPr>
            <a:endParaRPr lang="en-US" sz="150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 2" charset="2"/>
              <a:buNone/>
            </a:pPr>
            <a:endParaRPr lang="en-US" smtClean="0"/>
          </a:p>
          <a:p>
            <a:pPr algn="ctr" eaLnBrk="1" hangingPunct="1">
              <a:buFont typeface="Wingdings 2" charset="2"/>
              <a:buNone/>
            </a:pPr>
            <a:r>
              <a:rPr lang="en-US" smtClean="0"/>
              <a:t>“It is a thousand times better to have common sense without education than to have education without common sense.” – Robert G. Ingersoll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u="sng" dirty="0" smtClean="0"/>
              <a:t>Understanding Digital Citizenship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Digital Citizenship in the 21</a:t>
            </a:r>
            <a:r>
              <a:rPr lang="en-US" baseline="30000" dirty="0" smtClean="0"/>
              <a:t>st</a:t>
            </a:r>
            <a:r>
              <a:rPr lang="en-US" dirty="0" smtClean="0"/>
              <a:t> Century</a:t>
            </a:r>
            <a:endParaRPr lang="en-US" dirty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#1 Goal for Technology Integration is to teach DC to teachers, students and parents.</a:t>
            </a:r>
          </a:p>
          <a:p>
            <a:pPr eaLnBrk="1" hangingPunct="1"/>
            <a:r>
              <a:rPr lang="en-US" dirty="0" smtClean="0"/>
              <a:t>Resource was first chosen by Alberta Education for the one to one project and endorsed by ISTE ( International Society for Technology in Education)</a:t>
            </a:r>
          </a:p>
          <a:p>
            <a:pPr eaLnBrk="1" hangingPunct="1"/>
            <a:r>
              <a:rPr lang="en-US" dirty="0" smtClean="0"/>
              <a:t>Provides a Framework using Nine Elements and comes with teaching resources.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33400" y="3200400"/>
            <a:ext cx="8229600" cy="3733800"/>
          </a:xfrm>
        </p:spPr>
        <p:txBody>
          <a:bodyPr/>
          <a:lstStyle/>
          <a:p>
            <a:pPr marL="0" indent="0" algn="ctr" eaLnBrk="1" hangingPunct="1">
              <a:buFont typeface="Wingdings 2" charset="2"/>
              <a:buNone/>
            </a:pPr>
            <a:r>
              <a:rPr lang="en-US" smtClean="0"/>
              <a:t>  </a:t>
            </a:r>
          </a:p>
          <a:p>
            <a:pPr marL="0" indent="0" algn="ctr" eaLnBrk="1" hangingPunct="1">
              <a:buFont typeface="Wingdings 2" charset="2"/>
              <a:buNone/>
            </a:pPr>
            <a:r>
              <a:rPr lang="en-US" smtClean="0"/>
              <a:t>Digital citizenship can be defined </a:t>
            </a:r>
          </a:p>
          <a:p>
            <a:pPr marL="0" indent="0" algn="ctr" eaLnBrk="1" hangingPunct="1">
              <a:buFont typeface="Wingdings 2" charset="2"/>
              <a:buNone/>
            </a:pPr>
            <a:r>
              <a:rPr lang="en-US" smtClean="0"/>
              <a:t>as the norms of appropriate, </a:t>
            </a:r>
          </a:p>
          <a:p>
            <a:pPr marL="0" indent="0" algn="ctr" eaLnBrk="1" hangingPunct="1">
              <a:buFont typeface="Wingdings 2" charset="2"/>
              <a:buNone/>
            </a:pPr>
            <a:r>
              <a:rPr lang="en-US" smtClean="0"/>
              <a:t>responsible behavior </a:t>
            </a:r>
          </a:p>
          <a:p>
            <a:pPr marL="0" indent="0" algn="ctr" eaLnBrk="1" hangingPunct="1">
              <a:buFont typeface="Wingdings 2" charset="2"/>
              <a:buNone/>
            </a:pPr>
            <a:r>
              <a:rPr lang="en-US" smtClean="0"/>
              <a:t>with regard to technology use. </a:t>
            </a:r>
          </a:p>
        </p:txBody>
      </p:sp>
      <p:pic>
        <p:nvPicPr>
          <p:cNvPr id="15363" name="Picture 5" descr="DigiCitWordl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800100"/>
            <a:ext cx="62484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152400" y="6259513"/>
            <a:ext cx="8839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>
                <a:latin typeface="Rockwell" charset="0"/>
              </a:rPr>
              <a:t>Nine Elements of Digital Citizenship – an overview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Digital Access</a:t>
            </a:r>
          </a:p>
          <a:p>
            <a:pPr eaLnBrk="1" hangingPunct="1"/>
            <a:r>
              <a:rPr lang="en-US" smtClean="0"/>
              <a:t>Digital Commerce</a:t>
            </a:r>
          </a:p>
          <a:p>
            <a:pPr eaLnBrk="1" hangingPunct="1"/>
            <a:r>
              <a:rPr lang="en-US" smtClean="0"/>
              <a:t>Digital Communication</a:t>
            </a:r>
          </a:p>
          <a:p>
            <a:pPr eaLnBrk="1" hangingPunct="1"/>
            <a:r>
              <a:rPr lang="en-US" smtClean="0"/>
              <a:t>Digital Literacy</a:t>
            </a:r>
          </a:p>
          <a:p>
            <a:pPr eaLnBrk="1" hangingPunct="1"/>
            <a:r>
              <a:rPr lang="en-US" smtClean="0"/>
              <a:t>Digital Etiquette</a:t>
            </a:r>
          </a:p>
          <a:p>
            <a:pPr eaLnBrk="1" hangingPunct="1"/>
            <a:r>
              <a:rPr lang="en-US" smtClean="0"/>
              <a:t>Digital Law</a:t>
            </a:r>
          </a:p>
          <a:p>
            <a:pPr eaLnBrk="1" hangingPunct="1"/>
            <a:r>
              <a:rPr lang="en-US" smtClean="0"/>
              <a:t>Digital Rights and Responsibilities</a:t>
            </a:r>
          </a:p>
          <a:p>
            <a:pPr eaLnBrk="1" hangingPunct="1"/>
            <a:r>
              <a:rPr lang="en-US" smtClean="0"/>
              <a:t>Digital Health and Wellness</a:t>
            </a:r>
          </a:p>
          <a:p>
            <a:pPr eaLnBrk="1" hangingPunct="1"/>
            <a:r>
              <a:rPr lang="en-US" smtClean="0"/>
              <a:t>Digital Security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dirty="0" smtClean="0"/>
              <a:t>Nine Elements of Digital Citizenship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a typeface="+mj-ea"/>
              </a:rPr>
              <a:t>Digital Access</a:t>
            </a:r>
            <a:endParaRPr lang="en-US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a typeface="+mj-ea"/>
            </a:endParaRPr>
          </a:p>
        </p:txBody>
      </p:sp>
      <p:pic>
        <p:nvPicPr>
          <p:cNvPr id="17411" name="Content Placeholder 5" descr="2325901017_98fda84097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279" r="-8279"/>
          <a:stretch>
            <a:fillRect/>
          </a:stretch>
        </p:blipFill>
        <p:spPr>
          <a:xfrm>
            <a:off x="962025" y="1676400"/>
            <a:ext cx="7419975" cy="4419600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-76200" y="-381000"/>
            <a:ext cx="1371600" cy="2514600"/>
          </a:xfrm>
          <a:prstGeom prst="rect">
            <a:avLst/>
          </a:prstGeom>
        </p:spPr>
        <p:txBody>
          <a:bodyPr anchor="b">
            <a:normAutofit fontScale="92500" lnSpcReduction="10000"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algn="r" defTabSz="914400" fontAlgn="auto">
              <a:spcAft>
                <a:spcPts val="0"/>
              </a:spcAft>
              <a:defRPr/>
            </a:pPr>
            <a:r>
              <a:rPr lang="en-US" sz="19000" b="1" i="1" dirty="0">
                <a:solidFill>
                  <a:schemeClr val="tx2">
                    <a:tint val="100000"/>
                    <a:shade val="90000"/>
                    <a:satMod val="250000"/>
                    <a:alpha val="77000"/>
                  </a:schemeClr>
                </a:solidFill>
                <a:effectLst>
                  <a:glow rad="38100">
                    <a:schemeClr val="accent4">
                      <a:alpha val="36000"/>
                    </a:schemeClr>
                  </a:glow>
                  <a:outerShdw blurRad="38100" dist="25527" dir="5400000" algn="tl" rotWithShape="0">
                    <a:srgbClr val="000000">
                      <a:satMod val="180000"/>
                      <a:alpha val="75000"/>
                    </a:srgbClr>
                  </a:outerShdw>
                  <a:reflection stA="18000" endPos="43000" dist="12700" dir="5400000" sy="-100000" algn="bl" rotWithShape="0"/>
                </a:effectLst>
                <a:latin typeface="Rockwell"/>
                <a:ea typeface="+mj-ea"/>
                <a:cs typeface="+mj-cs"/>
              </a:rPr>
              <a:t>1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152400" y="6096000"/>
            <a:ext cx="8839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i="1">
                <a:latin typeface="Rockwell" charset="0"/>
              </a:rPr>
              <a:t>full electronic participation in society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Do all students have access throughout the day to technology?</a:t>
            </a:r>
          </a:p>
          <a:p>
            <a:pPr eaLnBrk="1" hangingPunct="1"/>
            <a:r>
              <a:rPr lang="en-US" sz="2800" smtClean="0"/>
              <a:t>Do all students have access to technology at home or in the community?</a:t>
            </a:r>
          </a:p>
          <a:p>
            <a:pPr lvl="1" eaLnBrk="1" hangingPunct="1"/>
            <a:r>
              <a:rPr lang="en-US" sz="2800" smtClean="0"/>
              <a:t>Open computer labs</a:t>
            </a:r>
          </a:p>
          <a:p>
            <a:pPr lvl="1" eaLnBrk="1" hangingPunct="1"/>
            <a:r>
              <a:rPr lang="en-US" sz="2800" smtClean="0"/>
              <a:t>After school access in libraries</a:t>
            </a:r>
          </a:p>
          <a:p>
            <a:pPr eaLnBrk="1" hangingPunct="1"/>
            <a:r>
              <a:rPr lang="en-US" sz="2800" smtClean="0"/>
              <a:t>Teachers also need to encourage technology use in their classrooms?</a:t>
            </a:r>
          </a:p>
          <a:p>
            <a:pPr eaLnBrk="1" hangingPunct="1"/>
            <a:r>
              <a:rPr lang="en-US" sz="2800" smtClean="0"/>
              <a:t>Special needs students – required equipment?</a:t>
            </a:r>
          </a:p>
          <a:p>
            <a:pPr eaLnBrk="1" hangingPunct="1"/>
            <a:r>
              <a:rPr lang="en-US" sz="2800" smtClean="0"/>
              <a:t>High speed access as opposed to dial- up.</a:t>
            </a:r>
          </a:p>
          <a:p>
            <a:pPr eaLnBrk="1" hangingPunct="1"/>
            <a:endParaRPr lang="en-US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Digital Access</a:t>
            </a:r>
            <a:br>
              <a:rPr lang="en-US" dirty="0" smtClean="0"/>
            </a:br>
            <a:r>
              <a:rPr lang="en-US" sz="1200" dirty="0" smtClean="0"/>
              <a:t>Definition: Full electronic participation in society.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ＭＳ 明朝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ＭＳ 明朝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5030</TotalTime>
  <Words>1279</Words>
  <Application>Microsoft Office PowerPoint</Application>
  <PresentationFormat>On-screen Show (4:3)</PresentationFormat>
  <Paragraphs>220</Paragraphs>
  <Slides>37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Foundry</vt:lpstr>
      <vt:lpstr>Digital Citizenship</vt:lpstr>
      <vt:lpstr>Why Digital Citizenship?</vt:lpstr>
      <vt:lpstr>What We Do Know!</vt:lpstr>
      <vt:lpstr>Understanding Digital Citizenship</vt:lpstr>
      <vt:lpstr>Digital Citizenship in the 21st Century</vt:lpstr>
      <vt:lpstr>Slide 6</vt:lpstr>
      <vt:lpstr>Nine Elements of Digital Citizenship</vt:lpstr>
      <vt:lpstr>Digital Access</vt:lpstr>
      <vt:lpstr>Digital Access Definition: Full electronic participation in society.</vt:lpstr>
      <vt:lpstr>Digital Access Issues continued</vt:lpstr>
      <vt:lpstr>Digital Commerce</vt:lpstr>
      <vt:lpstr>Digital Commerce  Definition: The buying and selling of goods online.</vt:lpstr>
      <vt:lpstr>Digital Commerce Continued</vt:lpstr>
      <vt:lpstr>Digital Commerce Web Resources</vt:lpstr>
      <vt:lpstr>Digital Communication</vt:lpstr>
      <vt:lpstr>Digital Communication Issues </vt:lpstr>
      <vt:lpstr>Web Resources for Digital Communication</vt:lpstr>
      <vt:lpstr>Digital Literacy</vt:lpstr>
      <vt:lpstr>Digital Literacy Definition: The capability to use digital technology and knowing when and how to use it.</vt:lpstr>
      <vt:lpstr>Digital Literacy Issues</vt:lpstr>
      <vt:lpstr>Web Resources for Digital Literacy</vt:lpstr>
      <vt:lpstr>Web Resources for Digital Literacy Continued…</vt:lpstr>
      <vt:lpstr>Digital Etiquette</vt:lpstr>
      <vt:lpstr>Digital Etiquette Definition: The standard of conduct expected by other digital technology users.</vt:lpstr>
      <vt:lpstr> Digital Etiquette</vt:lpstr>
      <vt:lpstr>Digital Law</vt:lpstr>
      <vt:lpstr>Digital Law The legal rights and restrictions governing technology use.</vt:lpstr>
      <vt:lpstr>Rights &amp; Responsibilities</vt:lpstr>
      <vt:lpstr>Rights and Responsibilities The privileges and freedoms extended to all digital technology users, and the behavioral expectations that come with them.</vt:lpstr>
      <vt:lpstr>Health &amp; Wellness</vt:lpstr>
      <vt:lpstr>Digital Health and Wellness The elements of physical and psychological well-being related to digital technology use.</vt:lpstr>
      <vt:lpstr>Digital Security</vt:lpstr>
      <vt:lpstr>Digital Security The precautions that all technology users must take to guarantee their personal safety of their network.</vt:lpstr>
      <vt:lpstr>Digital Security Issues</vt:lpstr>
      <vt:lpstr>Digital Security Web Resources</vt:lpstr>
      <vt:lpstr>Digital Citizenship</vt:lpstr>
      <vt:lpstr>Resources</vt:lpstr>
    </vt:vector>
  </TitlesOfParts>
  <Company>Northshore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Citizenship</dc:title>
  <dc:creator>Sharyn Mehner</dc:creator>
  <cp:lastModifiedBy>Technology Services</cp:lastModifiedBy>
  <cp:revision>215</cp:revision>
  <dcterms:created xsi:type="dcterms:W3CDTF">2008-10-29T22:18:04Z</dcterms:created>
  <dcterms:modified xsi:type="dcterms:W3CDTF">2009-12-10T01:54:52Z</dcterms:modified>
</cp:coreProperties>
</file>